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85DC-3008-4B58-9EDC-4279E3BB727C}" type="datetimeFigureOut">
              <a:rPr lang="en-US" smtClean="0"/>
              <a:pPr/>
              <a:t>01-Oct-2014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2A4F-0E32-4437-9A43-AAC138D6A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2C/D Approach to Sampling/ </a:t>
            </a:r>
            <a:r>
              <a:rPr lang="en-GB" dirty="0"/>
              <a:t>Surveying</a:t>
            </a:r>
            <a:br>
              <a:rPr lang="en-GB" dirty="0"/>
            </a:br>
            <a:r>
              <a:rPr lang="en-GB" sz="3200" dirty="0" smtClean="0"/>
              <a:t>Administering the assessment/survey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dirty="0" smtClean="0"/>
              <a:t>Possible Role of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/>
          <a:lstStyle/>
          <a:p>
            <a:r>
              <a:rPr lang="en-GB" dirty="0" smtClean="0"/>
              <a:t>Incentives often used in developing countries</a:t>
            </a:r>
          </a:p>
          <a:p>
            <a:r>
              <a:rPr lang="en-GB" dirty="0" smtClean="0"/>
              <a:t>Recognised that, in developing countries, not always seen as appropriate (LAMP)</a:t>
            </a:r>
          </a:p>
          <a:p>
            <a:r>
              <a:rPr lang="en-GB" dirty="0" smtClean="0"/>
              <a:t>Nevertheless, where only OOS 15 </a:t>
            </a:r>
            <a:r>
              <a:rPr lang="en-GB" dirty="0" err="1" smtClean="0"/>
              <a:t>yos</a:t>
            </a:r>
            <a:r>
              <a:rPr lang="en-GB" dirty="0"/>
              <a:t> </a:t>
            </a:r>
            <a:r>
              <a:rPr lang="en-GB" dirty="0" smtClean="0"/>
              <a:t>are targeted, refusals will be problematic, so important to maximise response rate</a:t>
            </a:r>
          </a:p>
          <a:p>
            <a:r>
              <a:rPr lang="en-GB" dirty="0" smtClean="0"/>
              <a:t>None of surveys in developing countries have used incentives and all appear to have obtained response rates of &gt;95%, relying on peer pressure from citizen volunteers</a:t>
            </a:r>
          </a:p>
          <a:p>
            <a:r>
              <a:rPr lang="en-GB" dirty="0" smtClean="0"/>
              <a:t>BUT, they were interviewing all households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28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Incentives are Problematic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do not know how they might affect responses, they may have unintended consequences, and could be quite expensive</a:t>
            </a:r>
          </a:p>
          <a:p>
            <a:r>
              <a:rPr lang="en-US" dirty="0" smtClean="0"/>
              <a:t>If incentives are considered, Singer and Ye (2012) recommend:</a:t>
            </a:r>
          </a:p>
          <a:p>
            <a:r>
              <a:rPr lang="en-US" dirty="0" smtClean="0"/>
              <a:t>Offer small prepaid incentives to all sample members; this will increase sample size and help satisfy fairness criterion </a:t>
            </a:r>
          </a:p>
          <a:p>
            <a:r>
              <a:rPr lang="en-US" dirty="0" smtClean="0"/>
              <a:t>Offer differential incentives to those who refuse (or a subsample) for bias-reduction reasons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9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GB" dirty="0" smtClean="0"/>
              <a:t>Incentives: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the context </a:t>
            </a:r>
            <a:r>
              <a:rPr lang="en-US" dirty="0"/>
              <a:t>of </a:t>
            </a:r>
            <a:r>
              <a:rPr lang="en-US" dirty="0" smtClean="0"/>
              <a:t>this exercise, there are two </a:t>
            </a:r>
            <a:r>
              <a:rPr lang="en-US" dirty="0"/>
              <a:t>other </a:t>
            </a:r>
            <a:r>
              <a:rPr lang="en-US" dirty="0" smtClean="0"/>
              <a:t>issues:</a:t>
            </a:r>
            <a:endParaRPr lang="en-US" dirty="0"/>
          </a:p>
          <a:p>
            <a:r>
              <a:rPr lang="en-US" dirty="0" smtClean="0"/>
              <a:t>Should </a:t>
            </a:r>
            <a:r>
              <a:rPr lang="en-US" dirty="0"/>
              <a:t>the incentive be offered only to the 15 year old or to the caregiver/ employer or to both? </a:t>
            </a:r>
          </a:p>
          <a:p>
            <a:r>
              <a:rPr lang="en-US" dirty="0" smtClean="0"/>
              <a:t>If </a:t>
            </a:r>
            <a:r>
              <a:rPr lang="en-US" dirty="0"/>
              <a:t>citizen volunteers are used, it will be difficult not to give them an incentive as well. </a:t>
            </a:r>
            <a:endParaRPr lang="en-US" dirty="0" smtClean="0"/>
          </a:p>
          <a:p>
            <a:r>
              <a:rPr lang="en-GB" dirty="0" smtClean="0"/>
              <a:t>In any case, incentives should be explored in the field trial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30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Interviewing and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Tests carried out by ASER, OOSCI and UWEZO all  by citizen volunteers, who had been trained by professional trainers.</a:t>
            </a:r>
          </a:p>
          <a:p>
            <a:r>
              <a:rPr lang="en-GB" dirty="0" smtClean="0"/>
              <a:t>Tests carried out in children’s households, with exception of complementary surveys in institutions and of street children</a:t>
            </a:r>
          </a:p>
          <a:p>
            <a:r>
              <a:rPr lang="en-GB" dirty="0" smtClean="0"/>
              <a:t>LAMP assessment also household-based</a:t>
            </a:r>
          </a:p>
          <a:p>
            <a:r>
              <a:rPr lang="en-GB" dirty="0" smtClean="0"/>
              <a:t>Demonstration that most 15 </a:t>
            </a:r>
            <a:r>
              <a:rPr lang="en-GB" dirty="0" err="1" smtClean="0"/>
              <a:t>yos</a:t>
            </a:r>
            <a:r>
              <a:rPr lang="en-GB" dirty="0" smtClean="0"/>
              <a:t> were working for a family member validates this approach</a:t>
            </a:r>
          </a:p>
          <a:p>
            <a:r>
              <a:rPr lang="en-GB" dirty="0" smtClean="0"/>
              <a:t>Mobile phones have been used to collect high frequency panel data (Dillon,2012); and household survey data (Tomlinson et al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52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Suggested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en-GB" dirty="0" smtClean="0"/>
              <a:t>Place and Time of Testing: in most cases at their home and probably in the evening, although that may pose problems of security</a:t>
            </a:r>
          </a:p>
          <a:p>
            <a:r>
              <a:rPr lang="en-GB" dirty="0" smtClean="0"/>
              <a:t>Recruitment, Selection, Training, Deployment of Interviewers: from locality, sensitive to teenage attitudes! and very flexible. They may have to work in pairs, especially after dark</a:t>
            </a:r>
          </a:p>
          <a:p>
            <a:r>
              <a:rPr lang="en-GB" dirty="0" smtClean="0"/>
              <a:t>Mode of Testing: possibility of designing test so that it can be administered by cell phone should be explored by contractor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28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Cost and Logistical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Assuming a two-stage approach is adopted, and final sample of 100 OOS 15 </a:t>
            </a:r>
            <a:r>
              <a:rPr lang="en-GB" dirty="0" err="1" smtClean="0"/>
              <a:t>yos</a:t>
            </a:r>
            <a:r>
              <a:rPr lang="en-GB" dirty="0" smtClean="0"/>
              <a:t> is required in each of 10 geographically dispersed locations in each country, then:</a:t>
            </a:r>
          </a:p>
          <a:p>
            <a:r>
              <a:rPr lang="en-GB" dirty="0" smtClean="0"/>
              <a:t>Recruitment, training and monitoring of citizen volunteers to identify c.3,000 households reporting a 15 </a:t>
            </a:r>
            <a:r>
              <a:rPr lang="en-GB" dirty="0" err="1" smtClean="0"/>
              <a:t>yo</a:t>
            </a:r>
            <a:endParaRPr lang="en-GB" dirty="0" smtClean="0"/>
          </a:p>
          <a:p>
            <a:r>
              <a:rPr lang="en-GB" dirty="0" smtClean="0"/>
              <a:t>Professional interviewing of 300 households to administer test to c.100 OOS 15 year olds</a:t>
            </a:r>
          </a:p>
          <a:p>
            <a:endParaRPr lang="en-GB" dirty="0" smtClean="0"/>
          </a:p>
          <a:p>
            <a:r>
              <a:rPr lang="en-GB" smtClean="0"/>
              <a:t>Additional context-specific </a:t>
            </a:r>
            <a:r>
              <a:rPr lang="en-GB" dirty="0" smtClean="0"/>
              <a:t>costs for sampling non-household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9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Questions for discussion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difficult will it be to ensure a high response rate?</a:t>
            </a:r>
          </a:p>
          <a:p>
            <a:r>
              <a:rPr lang="en-GB" dirty="0" smtClean="0"/>
              <a:t>What can we learn from other experiences (ASER/UWEZO/Other)?</a:t>
            </a:r>
          </a:p>
          <a:p>
            <a:r>
              <a:rPr lang="en-GB" dirty="0" smtClean="0"/>
              <a:t>What do you think of the suggested approaches?</a:t>
            </a:r>
          </a:p>
          <a:p>
            <a:r>
              <a:rPr lang="en-GB" dirty="0" smtClean="0"/>
              <a:t>Any other alternatives to be considered?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5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dirty="0" smtClean="0"/>
              <a:t>UNICEF/ UIS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r>
              <a:rPr lang="en-GB" dirty="0" smtClean="0"/>
              <a:t>25 countries (including Brazil, Cambodia and Zambia) engaged in initiative</a:t>
            </a:r>
          </a:p>
          <a:p>
            <a:r>
              <a:rPr lang="en-GB" dirty="0" smtClean="0"/>
              <a:t>Nearly all country reports use administrative data and standard household surveys to report  on numbers of children falling within each dimension</a:t>
            </a:r>
          </a:p>
          <a:p>
            <a:r>
              <a:rPr lang="en-GB" dirty="0" smtClean="0"/>
              <a:t>Complementary surveys in Congo: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Children in facilities from defined lists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Street children usually interviewed at night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en-GB" dirty="0" smtClean="0"/>
              <a:t>ASER and UWEZO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smtClean="0"/>
              <a:t>Both employ citizen volunteers</a:t>
            </a:r>
          </a:p>
          <a:p>
            <a:r>
              <a:rPr lang="en-GB" dirty="0" smtClean="0"/>
              <a:t>ASER survey is in rural areas; and they </a:t>
            </a:r>
            <a:r>
              <a:rPr lang="en-GB" smtClean="0"/>
              <a:t>recognise that</a:t>
            </a:r>
          </a:p>
          <a:p>
            <a:r>
              <a:rPr lang="en-GB" dirty="0" smtClean="0"/>
              <a:t>UWEZO has a cascade training model based on 14 master trainers with 7,620 volunteers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Recommended Approach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602128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List, including ages of household members; then</a:t>
            </a:r>
          </a:p>
          <a:p>
            <a:r>
              <a:rPr lang="en-GB" dirty="0" smtClean="0"/>
              <a:t>Interview all households reporting a 15 year old, after making an appointment for a revisit</a:t>
            </a:r>
          </a:p>
          <a:p>
            <a:r>
              <a:rPr lang="en-GB" dirty="0" smtClean="0"/>
              <a:t>In most countries, about 3 times as many household will be revisited as ‘necessary’; but</a:t>
            </a:r>
          </a:p>
          <a:p>
            <a:r>
              <a:rPr lang="en-GB" dirty="0" smtClean="0"/>
              <a:t>Alternative to ask precise age and status </a:t>
            </a:r>
            <a:r>
              <a:rPr lang="en-GB" dirty="0" err="1" smtClean="0"/>
              <a:t>vis</a:t>
            </a:r>
            <a:r>
              <a:rPr lang="en-GB" dirty="0" smtClean="0"/>
              <a:t>-a-</a:t>
            </a:r>
            <a:r>
              <a:rPr lang="en-GB" dirty="0" err="1" smtClean="0"/>
              <a:t>vis</a:t>
            </a:r>
            <a:r>
              <a:rPr lang="en-GB" dirty="0" smtClean="0"/>
              <a:t> school of teenager could be unreliable</a:t>
            </a:r>
          </a:p>
          <a:p>
            <a:r>
              <a:rPr lang="en-GB" dirty="0" smtClean="0"/>
              <a:t>Revisit with a three part instrument: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Filter to verify reported age and establish her/his precise status vis-à-vis school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Test</a:t>
            </a:r>
          </a:p>
          <a:p>
            <a:pPr marL="571500" indent="-571500">
              <a:buFont typeface="+mj-lt"/>
              <a:buAutoNum type="romanLcPeriod"/>
            </a:pPr>
            <a:r>
              <a:rPr lang="en-GB" dirty="0" smtClean="0"/>
              <a:t>Contextual questionnaire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en-GB" dirty="0"/>
              <a:t>Recommended Approach </a:t>
            </a:r>
            <a:r>
              <a:rPr lang="en-GB" dirty="0" smtClean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r>
              <a:rPr lang="en-GB" dirty="0" smtClean="0"/>
              <a:t>Crucial cross-checking reported age</a:t>
            </a:r>
          </a:p>
          <a:p>
            <a:r>
              <a:rPr lang="en-GB" dirty="0" smtClean="0"/>
              <a:t>Be careful about tendency for responses to behaviour or situations that respondent believes to be disapproved to be biased</a:t>
            </a:r>
          </a:p>
          <a:p>
            <a:r>
              <a:rPr lang="en-GB" dirty="0" smtClean="0"/>
              <a:t>For non-household populations, distinct samples should be drawn from each group</a:t>
            </a:r>
          </a:p>
          <a:p>
            <a:r>
              <a:rPr lang="en-GB" dirty="0" smtClean="0"/>
              <a:t>None of other surveys has faced problem of focussing on a specific age group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Ensuring high Response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Many OOS 15 year olds may be uninterested in being tested or interviewed</a:t>
            </a:r>
          </a:p>
          <a:p>
            <a:r>
              <a:rPr lang="en-GB" dirty="0" smtClean="0"/>
              <a:t>Caregivers could help members</a:t>
            </a:r>
          </a:p>
          <a:p>
            <a:r>
              <a:rPr lang="en-GB" dirty="0" smtClean="0"/>
              <a:t>Quite large proportions are working for or with other family members</a:t>
            </a:r>
          </a:p>
          <a:p>
            <a:r>
              <a:rPr lang="en-GB" dirty="0" smtClean="0"/>
              <a:t>Also, based on recent DHS surveys, most appear to be living in parents’ households (over 80% in Cambodia, two-thirds in Tanzania, about half in Senegal and </a:t>
            </a:r>
            <a:r>
              <a:rPr lang="en-GB" dirty="0"/>
              <a:t>Z</a:t>
            </a:r>
            <a:r>
              <a:rPr lang="en-GB" dirty="0" smtClean="0"/>
              <a:t>ambia)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Questions for discussion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administer the assessment/survey?</a:t>
            </a:r>
          </a:p>
          <a:p>
            <a:r>
              <a:rPr lang="en-GB" dirty="0" smtClean="0"/>
              <a:t>What can we learn from other experiences (ASER/UWEZO/Other)?</a:t>
            </a:r>
          </a:p>
          <a:p>
            <a:r>
              <a:rPr lang="en-GB" dirty="0" smtClean="0"/>
              <a:t>What do you think of the recommended approach?</a:t>
            </a:r>
          </a:p>
          <a:p>
            <a:r>
              <a:rPr lang="en-GB" dirty="0" smtClean="0"/>
              <a:t>Any other alternatives to be considered?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62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Options for </a:t>
            </a:r>
            <a:r>
              <a:rPr lang="en-GB" dirty="0" smtClean="0"/>
              <a:t>administering the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2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GB" dirty="0" smtClean="0"/>
              <a:t>Persuading OOS 15 year 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OOS 15 </a:t>
            </a:r>
            <a:r>
              <a:rPr lang="en-GB" dirty="0" err="1" smtClean="0"/>
              <a:t>yos</a:t>
            </a:r>
            <a:r>
              <a:rPr lang="en-GB" dirty="0" smtClean="0"/>
              <a:t> may have a negative attitude towards school—type activities (such as testing) either because they have recently left or because they are antagonistic to their peers still in school</a:t>
            </a:r>
          </a:p>
          <a:p>
            <a:r>
              <a:rPr lang="en-GB" dirty="0" smtClean="0"/>
              <a:t> Possible ‘encouragements’ may come from other members of the household. </a:t>
            </a:r>
          </a:p>
          <a:p>
            <a:r>
              <a:rPr lang="en-GB" dirty="0" smtClean="0"/>
              <a:t>Quite large proportions are living in their parents’ household, (over 80% in Cambodia, two-thirds in Tanzania, about half in Senegal and Zambia); although this may be countered by equally large proportions who are working for / with a household member (who may not want to release the 15 </a:t>
            </a:r>
            <a:r>
              <a:rPr lang="en-GB" dirty="0" err="1" smtClean="0"/>
              <a:t>yo</a:t>
            </a:r>
            <a:r>
              <a:rPr lang="en-GB" dirty="0" smtClean="0"/>
              <a:t> for interview and test)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3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951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2C/D Approach to Sampling/ Surveying Administering the assessment/survey</vt:lpstr>
      <vt:lpstr>UNICEF/ UIS Initiative</vt:lpstr>
      <vt:lpstr>ASER and UWEZO</vt:lpstr>
      <vt:lpstr>Recommended Approach (1)</vt:lpstr>
      <vt:lpstr>Recommended Approach (2)</vt:lpstr>
      <vt:lpstr>Ensuring high Response Rates</vt:lpstr>
      <vt:lpstr>Questions for discussion</vt:lpstr>
      <vt:lpstr>Options for administering the test</vt:lpstr>
      <vt:lpstr>Persuading OOS 15 year olds</vt:lpstr>
      <vt:lpstr>Possible Role of Incentives</vt:lpstr>
      <vt:lpstr>Incentives are Problematic</vt:lpstr>
      <vt:lpstr>Incentives: Recommendations</vt:lpstr>
      <vt:lpstr>Interviewing and Administration</vt:lpstr>
      <vt:lpstr>Suggested Approaches</vt:lpstr>
      <vt:lpstr>Cost and Logistical Implications</vt:lpstr>
      <vt:lpstr>Questions for discussion</vt:lpstr>
    </vt:vector>
  </TitlesOfParts>
  <Company>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Roy  Carr-Hill</dc:creator>
  <cp:lastModifiedBy>WARD Michael</cp:lastModifiedBy>
  <cp:revision>13</cp:revision>
  <dcterms:created xsi:type="dcterms:W3CDTF">2014-09-29T19:05:29Z</dcterms:created>
  <dcterms:modified xsi:type="dcterms:W3CDTF">2014-10-01T02:55:25Z</dcterms:modified>
</cp:coreProperties>
</file>